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Image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Image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Type a quote here."/>
          <p:cNvSpPr txBox="1"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blog.newrelic.com/engineering/on-call-and-incident-response-new-relic-best-practices/" TargetMode="External"/><Relationship Id="rId3" Type="http://schemas.openxmlformats.org/officeDocument/2006/relationships/hyperlink" Target="https://www.pagerduty.com/resources/learn/call-rotations-schedules/" TargetMode="External"/><Relationship Id="rId4" Type="http://schemas.openxmlformats.org/officeDocument/2006/relationships/hyperlink" Target="https://blog.serverdensity.com/how-we-handle-on-call-schedules/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ager rotation dutie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48055">
              <a:defRPr spc="203" sz="10192"/>
            </a:lvl1pPr>
          </a:lstStyle>
          <a:p>
            <a:pPr/>
            <a:r>
              <a:t>pager rotation duties</a:t>
            </a:r>
          </a:p>
        </p:txBody>
      </p:sp>
      <p:sp>
        <p:nvSpPr>
          <p:cNvPr id="159" name="Web-430 Douglas Jenkin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Web-430 Douglas Jenkins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hings to consider when using an on-call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2043">
              <a:defRPr spc="61" sz="3080"/>
            </a:lvl1pPr>
          </a:lstStyle>
          <a:p>
            <a:pPr/>
            <a:r>
              <a:t>Things to consider when using an on-call model</a:t>
            </a:r>
          </a:p>
        </p:txBody>
      </p:sp>
      <p:sp>
        <p:nvSpPr>
          <p:cNvPr id="186" name="How will the model select team members for each on-call rot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How will the model select team members for each on-call rotation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How will your rotation last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How will you determine how much time to give everyone on the rotations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What happens when the on-call engineer does not answer a page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What options are available if an engineer does not feel up to the task of handling an on-call page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How will you make the engineer feel more comfortable to do the task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hings to consider when using an on-call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2043">
              <a:defRPr spc="61" sz="3080"/>
            </a:lvl1pPr>
          </a:lstStyle>
          <a:p>
            <a:pPr/>
            <a:r>
              <a:t>Things to consider when using an on-call model</a:t>
            </a:r>
          </a:p>
        </p:txBody>
      </p:sp>
      <p:sp>
        <p:nvSpPr>
          <p:cNvPr id="189" name="How many engineers will be on call at any given tim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How many engineers will be on call at any given time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How will the engineers on call shift work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How will multiple on-call engineers divide their duties between one another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How will the engineer know who to report to if an issues should occur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How will the team handle unscheduled rotations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How will the team handle other unforeseen events if they should ever happen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Sources</a:t>
            </a:r>
          </a:p>
        </p:txBody>
      </p:sp>
      <p:sp>
        <p:nvSpPr>
          <p:cNvPr id="192" name="https://blog.newrelic.com/engineering/on-call-and-incident-response-new-relic-best-practices/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https://blog.newrelic.com/engineering/on-call-and-incident-response-new-relic-best-practices/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https://www.pagerduty.com/resources/learn/call-rotations-schedules/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https://blog.serverdensity.com/how-we-handle-on-call-schedules/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Benefits of an effective on-call ro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9768">
              <a:defRPr spc="75" sz="3759"/>
            </a:lvl1pPr>
          </a:lstStyle>
          <a:p>
            <a:pPr/>
            <a:r>
              <a:t>Benefits of an effective on-call rotation</a:t>
            </a:r>
          </a:p>
        </p:txBody>
      </p:sp>
      <p:sp>
        <p:nvSpPr>
          <p:cNvPr id="162" name="Improved team transparency an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3850" indent="-323850" defTabSz="388620">
              <a:spcBef>
                <a:spcPts val="2800"/>
              </a:spcBef>
              <a:defRPr spc="47" sz="2380"/>
            </a:pPr>
            <a:r>
              <a:t>Improved team transparency and </a:t>
            </a:r>
          </a:p>
          <a:p>
            <a:pPr marL="323850" indent="-323850" defTabSz="388620">
              <a:spcBef>
                <a:spcPts val="2800"/>
              </a:spcBef>
              <a:defRPr spc="47" sz="2380"/>
            </a:pPr>
            <a:r>
              <a:t>Accountability in handling issues</a:t>
            </a:r>
          </a:p>
          <a:p>
            <a:pPr marL="323850" indent="-323850" defTabSz="388620">
              <a:spcBef>
                <a:spcPts val="2800"/>
              </a:spcBef>
              <a:defRPr spc="47" sz="2380"/>
            </a:pPr>
            <a:r>
              <a:t>Better service reliability by quickly acting on and resolving alerts</a:t>
            </a:r>
          </a:p>
          <a:p>
            <a:pPr marL="323850" indent="-323850" defTabSz="388620">
              <a:spcBef>
                <a:spcPts val="2800"/>
              </a:spcBef>
              <a:defRPr spc="47" sz="2380"/>
            </a:pPr>
            <a:r>
              <a:t>Happier customers who have the ability to contact on-call staff for urgent issues at any time</a:t>
            </a:r>
          </a:p>
          <a:p>
            <a:pPr marL="323850" indent="-323850" defTabSz="388620">
              <a:spcBef>
                <a:spcPts val="2800"/>
              </a:spcBef>
              <a:defRPr spc="47" sz="2380"/>
            </a:pPr>
            <a:r>
              <a:t>Less wasted time in getting on-call staff on issues</a:t>
            </a:r>
          </a:p>
          <a:p>
            <a:pPr marL="323850" indent="-323850" defTabSz="388620">
              <a:spcBef>
                <a:spcPts val="2800"/>
              </a:spcBef>
              <a:defRPr spc="47" sz="2380"/>
            </a:pPr>
            <a:r>
              <a:t>Shorter service disruptions </a:t>
            </a:r>
          </a:p>
          <a:p>
            <a:pPr marL="323850" indent="-323850" defTabSz="388620">
              <a:spcBef>
                <a:spcPts val="2800"/>
              </a:spcBef>
              <a:defRPr spc="47" sz="2380"/>
            </a:pPr>
            <a:r>
              <a:t>Less loss of revenue and customers</a:t>
            </a:r>
          </a:p>
          <a:p>
            <a:pPr marL="323850" indent="-323850" defTabSz="388620">
              <a:spcBef>
                <a:spcPts val="2800"/>
              </a:spcBef>
              <a:defRPr spc="47" sz="2380"/>
            </a:pPr>
            <a:r>
              <a:t>Better brand reputation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On-call rotation best pract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On-call rotation best practices</a:t>
            </a:r>
          </a:p>
        </p:txBody>
      </p:sp>
      <p:sp>
        <p:nvSpPr>
          <p:cNvPr id="165" name="Consider software for automation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8140" indent="-358140" defTabSz="429768">
              <a:spcBef>
                <a:spcPts val="3100"/>
              </a:spcBef>
              <a:defRPr spc="52" sz="2632"/>
            </a:pPr>
            <a:r>
              <a:t>Consider software for automation:</a:t>
            </a:r>
          </a:p>
          <a:p>
            <a:pPr lvl="1" marL="716280" indent="-358140" defTabSz="429768">
              <a:spcBef>
                <a:spcPts val="3100"/>
              </a:spcBef>
              <a:defRPr spc="52" sz="2632"/>
            </a:pPr>
            <a:r>
              <a:t>On-call scheduling software can be a great investment for your team</a:t>
            </a:r>
          </a:p>
          <a:p>
            <a:pPr lvl="1" marL="716280" indent="-358140" defTabSz="429768">
              <a:spcBef>
                <a:spcPts val="3100"/>
              </a:spcBef>
              <a:defRPr spc="52" sz="2632"/>
            </a:pPr>
            <a:r>
              <a:t>It saves time and minimizes manual overhead by automatically routing notifications</a:t>
            </a:r>
          </a:p>
          <a:p>
            <a:pPr lvl="1" marL="716280" indent="-358140" defTabSz="429768">
              <a:spcBef>
                <a:spcPts val="3100"/>
              </a:spcBef>
              <a:defRPr spc="52" sz="2632"/>
            </a:pPr>
            <a:r>
              <a:t>It also will sends notifications with engineers as  preferred contact method based on predefined schedules </a:t>
            </a:r>
          </a:p>
          <a:p>
            <a:pPr lvl="1" marL="716280" indent="-358140" defTabSz="429768">
              <a:spcBef>
                <a:spcPts val="3100"/>
              </a:spcBef>
              <a:defRPr spc="52" sz="2632"/>
            </a:pPr>
            <a:r>
              <a:t>This will removes several steps in getting the right information to the right expert </a:t>
            </a:r>
          </a:p>
          <a:p>
            <a:pPr lvl="1" marL="716280" indent="-358140" defTabSz="429768">
              <a:spcBef>
                <a:spcPts val="3100"/>
              </a:spcBef>
              <a:defRPr spc="52" sz="2632"/>
            </a:pPr>
            <a:r>
              <a:t>This stands out as every minute counts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On-call rotation best pract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On-call rotation best practices</a:t>
            </a:r>
          </a:p>
        </p:txBody>
      </p:sp>
      <p:sp>
        <p:nvSpPr>
          <p:cNvPr id="168" name="Setting up team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6229" indent="-316229" defTabSz="379475">
              <a:spcBef>
                <a:spcPts val="2800"/>
              </a:spcBef>
              <a:defRPr spc="46" sz="2324"/>
            </a:pPr>
            <a:r>
              <a:t>Setting up teams</a:t>
            </a:r>
          </a:p>
          <a:p>
            <a:pPr lvl="1" marL="632459" indent="-316229" defTabSz="379475">
              <a:spcBef>
                <a:spcPts val="2800"/>
              </a:spcBef>
              <a:defRPr spc="46" sz="2324"/>
            </a:pPr>
            <a:r>
              <a:t>Define the teams of individuals that have on-call responsibilities for every service</a:t>
            </a:r>
          </a:p>
          <a:p>
            <a:pPr lvl="1" marL="632459" indent="-316229" defTabSz="379475">
              <a:spcBef>
                <a:spcPts val="2800"/>
              </a:spcBef>
              <a:defRPr spc="46" sz="2324"/>
            </a:pPr>
            <a:r>
              <a:t>You need to make sure to set up both service and server level monitoring and dashboards for teams to understand</a:t>
            </a:r>
          </a:p>
          <a:p>
            <a:pPr lvl="1" marL="632459" indent="-316229" defTabSz="379475">
              <a:spcBef>
                <a:spcPts val="2800"/>
              </a:spcBef>
              <a:defRPr spc="46" sz="2324"/>
            </a:pPr>
            <a:r>
              <a:t>Whenever an issue arises it should route to the on-call engineer on the appropriate team that manages that service</a:t>
            </a:r>
          </a:p>
          <a:p>
            <a:pPr lvl="1" marL="632459" indent="-316229" defTabSz="379475">
              <a:spcBef>
                <a:spcPts val="2800"/>
              </a:spcBef>
              <a:defRPr spc="46" sz="2324"/>
            </a:pPr>
            <a:r>
              <a:t>The on-call engineer should also be able to immediately recruit other teammates</a:t>
            </a:r>
          </a:p>
          <a:p>
            <a:pPr lvl="1" marL="632459" indent="-316229" defTabSz="379475">
              <a:spcBef>
                <a:spcPts val="2800"/>
              </a:spcBef>
              <a:defRPr spc="46" sz="2324"/>
            </a:pPr>
            <a:r>
              <a:t>This will keep everyone on track and allow to solve things when issues happen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On-call rotation best pract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On-call rotation best practices</a:t>
            </a:r>
          </a:p>
        </p:txBody>
      </p:sp>
      <p:sp>
        <p:nvSpPr>
          <p:cNvPr id="171" name="Define escalation polici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710" indent="-346710" defTabSz="416052">
              <a:spcBef>
                <a:spcPts val="3000"/>
              </a:spcBef>
              <a:defRPr spc="50" sz="2548"/>
            </a:pPr>
            <a:r>
              <a:t>Define escalation policies</a:t>
            </a:r>
          </a:p>
          <a:p>
            <a:pPr lvl="1" marL="693420" indent="-346710" defTabSz="416052">
              <a:spcBef>
                <a:spcPts val="3000"/>
              </a:spcBef>
              <a:defRPr spc="50" sz="2548"/>
            </a:pPr>
            <a:r>
              <a:t>Determine who should be in the respective lines of defense </a:t>
            </a:r>
          </a:p>
          <a:p>
            <a:pPr lvl="1" marL="693420" indent="-346710" defTabSz="416052">
              <a:spcBef>
                <a:spcPts val="3000"/>
              </a:spcBef>
              <a:defRPr spc="50" sz="2548"/>
            </a:pPr>
            <a:r>
              <a:t>As well as what actions must take place when an incident occurs </a:t>
            </a:r>
          </a:p>
          <a:p>
            <a:pPr marL="346710" indent="-346710" defTabSz="416052">
              <a:spcBef>
                <a:spcPts val="3000"/>
              </a:spcBef>
              <a:defRPr spc="50" sz="2548"/>
            </a:pPr>
            <a:r>
              <a:t>Establish time limits</a:t>
            </a:r>
          </a:p>
          <a:p>
            <a:pPr lvl="1" marL="693420" indent="-346710" defTabSz="416052">
              <a:spcBef>
                <a:spcPts val="3000"/>
              </a:spcBef>
              <a:defRPr spc="50" sz="2548"/>
            </a:pPr>
            <a:r>
              <a:t>It is critical to define time limits </a:t>
            </a:r>
          </a:p>
          <a:p>
            <a:pPr lvl="1" marL="693420" indent="-346710" defTabSz="416052">
              <a:spcBef>
                <a:spcPts val="3000"/>
              </a:spcBef>
              <a:defRPr spc="50" sz="2548"/>
            </a:pPr>
            <a:r>
              <a:t>This is so the first responder does not take action within the time frame </a:t>
            </a:r>
          </a:p>
          <a:p>
            <a:pPr lvl="1" marL="693420" indent="-346710" defTabSz="416052">
              <a:spcBef>
                <a:spcPts val="3000"/>
              </a:spcBef>
              <a:defRPr spc="50" sz="2548"/>
            </a:pPr>
            <a:r>
              <a:t>That will be so the issue automatically gets escalated and will not be missed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On-call rotation best pract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On-call rotation best practices</a:t>
            </a:r>
          </a:p>
        </p:txBody>
      </p:sp>
      <p:sp>
        <p:nvSpPr>
          <p:cNvPr id="174" name="Enable easy overrid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2890" indent="-262890" defTabSz="315468">
              <a:spcBef>
                <a:spcPts val="2300"/>
              </a:spcBef>
              <a:defRPr spc="38" sz="1932"/>
            </a:pPr>
            <a:r>
              <a:t>Enable easy overrides</a:t>
            </a:r>
          </a:p>
          <a:p>
            <a:pPr lvl="1" marL="525780" indent="-262890" defTabSz="315468">
              <a:spcBef>
                <a:spcPts val="2300"/>
              </a:spcBef>
              <a:defRPr spc="38" sz="1932"/>
            </a:pPr>
            <a:r>
              <a:t>Make sure there is  an easy way for people to edit the schedule to accommodate shift swaps as needed should an unexpected event come up</a:t>
            </a:r>
          </a:p>
          <a:p>
            <a:pPr lvl="1" marL="525780" indent="-262890" defTabSz="315468">
              <a:spcBef>
                <a:spcPts val="2300"/>
              </a:spcBef>
              <a:defRPr spc="38" sz="1932"/>
            </a:pPr>
            <a:r>
              <a:t>Always plan as if you will be short handed</a:t>
            </a:r>
          </a:p>
          <a:p>
            <a:pPr marL="262890" indent="-262890" defTabSz="315468">
              <a:spcBef>
                <a:spcPts val="2300"/>
              </a:spcBef>
              <a:defRPr spc="38" sz="1932"/>
            </a:pPr>
            <a:r>
              <a:t>24×7 coverage</a:t>
            </a:r>
          </a:p>
          <a:p>
            <a:pPr lvl="1" marL="525780" indent="-262890" defTabSz="315468">
              <a:spcBef>
                <a:spcPts val="2300"/>
              </a:spcBef>
              <a:defRPr spc="38" sz="1932"/>
            </a:pPr>
            <a:r>
              <a:t>Lay out shifts to see if there are any gaps </a:t>
            </a:r>
          </a:p>
          <a:p>
            <a:pPr lvl="1" marL="525780" indent="-262890" defTabSz="315468">
              <a:spcBef>
                <a:spcPts val="2300"/>
              </a:spcBef>
              <a:defRPr spc="38" sz="1932"/>
            </a:pPr>
            <a:r>
              <a:t>If there are you need to ensure complete coverage that correctly takes time zones into account</a:t>
            </a:r>
          </a:p>
          <a:p>
            <a:pPr marL="262890" indent="-262890" defTabSz="315468">
              <a:spcBef>
                <a:spcPts val="2300"/>
              </a:spcBef>
              <a:defRPr spc="38" sz="1932"/>
            </a:pPr>
            <a:r>
              <a:t>Transparency and communication</a:t>
            </a:r>
          </a:p>
          <a:p>
            <a:pPr lvl="1" marL="525780" indent="-262890" defTabSz="315468">
              <a:spcBef>
                <a:spcPts val="2300"/>
              </a:spcBef>
              <a:defRPr spc="38" sz="1932"/>
            </a:pPr>
            <a:r>
              <a:t>Everyone should be notified and kept in the loop of changes if they should happen</a:t>
            </a:r>
          </a:p>
          <a:p>
            <a:pPr lvl="1" marL="525780" indent="-262890" defTabSz="315468">
              <a:spcBef>
                <a:spcPts val="2300"/>
              </a:spcBef>
              <a:defRPr spc="38" sz="1932"/>
            </a:pPr>
            <a:r>
              <a:t>last minute change that was not communicated can often happen and this will make sure everyone is in notified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d practices: dEFINE TEAM RO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Good practices: dEFINE TEAM ROLES</a:t>
            </a:r>
          </a:p>
        </p:txBody>
      </p:sp>
      <p:sp>
        <p:nvSpPr>
          <p:cNvPr id="177" name="Below are recommended team roles that can be assign for on-call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5279" indent="-335279" defTabSz="402336">
              <a:spcBef>
                <a:spcPts val="2900"/>
              </a:spcBef>
              <a:defRPr spc="49" sz="2464"/>
            </a:pPr>
            <a:r>
              <a:t>Below are recommended team roles that can be assign for on-call:</a:t>
            </a:r>
          </a:p>
          <a:p>
            <a:pPr marL="335279" indent="-335279" defTabSz="402336">
              <a:spcBef>
                <a:spcPts val="2900"/>
              </a:spcBef>
              <a:defRPr spc="49" sz="2464"/>
            </a:pPr>
            <a:r>
              <a:t>Incident Commander (IC)</a:t>
            </a:r>
          </a:p>
          <a:p>
            <a:pPr lvl="1" marL="670559" indent="-335279" defTabSz="402336">
              <a:spcBef>
                <a:spcPts val="2900"/>
              </a:spcBef>
              <a:defRPr spc="49" sz="2464"/>
            </a:pPr>
            <a:r>
              <a:t>Drives the resolution of site incident</a:t>
            </a:r>
          </a:p>
          <a:p>
            <a:pPr lvl="1" marL="670559" indent="-335279" defTabSz="402336">
              <a:spcBef>
                <a:spcPts val="2900"/>
              </a:spcBef>
              <a:defRPr spc="49" sz="2464"/>
            </a:pPr>
            <a:r>
              <a:t>They Keep the CL informed of the incident’s impact and resolution status </a:t>
            </a:r>
          </a:p>
          <a:p>
            <a:pPr lvl="1" marL="670559" indent="-335279" defTabSz="402336">
              <a:spcBef>
                <a:spcPts val="2900"/>
              </a:spcBef>
              <a:defRPr spc="49" sz="2464"/>
            </a:pPr>
            <a:r>
              <a:t>Stays alert for new complications and issues</a:t>
            </a:r>
          </a:p>
          <a:p>
            <a:pPr marL="335279" indent="-335279" defTabSz="402336">
              <a:spcBef>
                <a:spcPts val="2900"/>
              </a:spcBef>
              <a:defRPr spc="49" sz="2464"/>
            </a:pPr>
            <a:r>
              <a:t>Tech Lead (TL)</a:t>
            </a:r>
          </a:p>
          <a:p>
            <a:pPr lvl="1" marL="670559" indent="-335279" defTabSz="402336">
              <a:spcBef>
                <a:spcPts val="2900"/>
              </a:spcBef>
              <a:defRPr spc="49" sz="2464"/>
            </a:pPr>
            <a:r>
              <a:t>Performs technical diagnosis and fix for incident</a:t>
            </a:r>
          </a:p>
          <a:p>
            <a:pPr lvl="1" marL="670559" indent="-335279" defTabSz="402336">
              <a:spcBef>
                <a:spcPts val="2900"/>
              </a:spcBef>
              <a:defRPr spc="49" sz="2464"/>
            </a:pPr>
            <a:r>
              <a:t>Keeps IC informed on technical progress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d practices: dEFINE TEAM RO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Good practices: dEFINE TEAM ROLES</a:t>
            </a:r>
          </a:p>
        </p:txBody>
      </p:sp>
      <p:sp>
        <p:nvSpPr>
          <p:cNvPr id="180" name="Communications Lead (CL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9559" indent="-289559" defTabSz="347472">
              <a:spcBef>
                <a:spcPts val="2500"/>
              </a:spcBef>
              <a:defRPr spc="42" sz="2128"/>
            </a:pPr>
            <a:r>
              <a:t>Communications Lead (CL)</a:t>
            </a:r>
          </a:p>
          <a:p>
            <a:pPr lvl="1" marL="579119" indent="-289559" defTabSz="347472">
              <a:spcBef>
                <a:spcPts val="2500"/>
              </a:spcBef>
              <a:defRPr spc="42" sz="2128"/>
            </a:pPr>
            <a:r>
              <a:t>Keeps IC informed on customer impact reports during an incident</a:t>
            </a:r>
          </a:p>
          <a:p>
            <a:pPr lvl="1" marL="579119" indent="-289559" defTabSz="347472">
              <a:spcBef>
                <a:spcPts val="2500"/>
              </a:spcBef>
              <a:defRPr spc="42" sz="2128"/>
            </a:pPr>
            <a:r>
              <a:t>Keeps customers and the business informed about an incident so that everyone is update to date </a:t>
            </a:r>
          </a:p>
          <a:p>
            <a:pPr lvl="1" marL="579119" indent="-289559" defTabSz="347472">
              <a:spcBef>
                <a:spcPts val="2500"/>
              </a:spcBef>
              <a:defRPr spc="42" sz="2128"/>
            </a:pPr>
            <a:r>
              <a:t>Decides which communication channels to use</a:t>
            </a:r>
          </a:p>
          <a:p>
            <a:pPr marL="289559" indent="-289559" defTabSz="347472">
              <a:spcBef>
                <a:spcPts val="2500"/>
              </a:spcBef>
              <a:defRPr spc="42" sz="2128"/>
            </a:pPr>
            <a:r>
              <a:t>Communications Manager (CM)</a:t>
            </a:r>
          </a:p>
          <a:p>
            <a:pPr lvl="1" marL="579119" indent="-289559" defTabSz="347472">
              <a:spcBef>
                <a:spcPts val="2500"/>
              </a:spcBef>
              <a:defRPr spc="42" sz="2128"/>
            </a:pPr>
            <a:r>
              <a:t>Coordinates emergency communication strategy across teams:</a:t>
            </a:r>
          </a:p>
          <a:p>
            <a:pPr lvl="2" marL="868680" indent="-289559" defTabSz="347472">
              <a:spcBef>
                <a:spcPts val="2500"/>
              </a:spcBef>
              <a:defRPr spc="42" sz="2128"/>
            </a:pPr>
            <a:r>
              <a:t>Customer success</a:t>
            </a:r>
          </a:p>
          <a:p>
            <a:pPr lvl="2" marL="868680" indent="-289559" defTabSz="347472">
              <a:spcBef>
                <a:spcPts val="2500"/>
              </a:spcBef>
              <a:defRPr spc="42" sz="2128"/>
            </a:pPr>
            <a:r>
              <a:t>Marketing</a:t>
            </a:r>
          </a:p>
          <a:p>
            <a:pPr lvl="2" marL="868680" indent="-289559" defTabSz="347472">
              <a:spcBef>
                <a:spcPts val="2500"/>
              </a:spcBef>
              <a:defRPr spc="42" sz="2128"/>
            </a:pPr>
            <a:r>
              <a:t>Legal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d practices: dEFINE TEAM RO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Good practices: dEFINE TEAM ROLES</a:t>
            </a:r>
          </a:p>
        </p:txBody>
      </p:sp>
      <p:sp>
        <p:nvSpPr>
          <p:cNvPr id="183" name="Incident Liaison (IL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Incident Liaison (IL)</a:t>
            </a:r>
          </a:p>
          <a:p>
            <a:pPr lvl="1"/>
            <a:r>
              <a:t>Keeps Support and the business informed so IC can focus on resolution</a:t>
            </a:r>
          </a:p>
          <a:p>
            <a:pPr/>
            <a:r>
              <a:t>Emergency Commander (EC)</a:t>
            </a:r>
          </a:p>
          <a:p>
            <a:pPr lvl="1"/>
            <a:r>
              <a:t>Optional for severe incidents Engineering Manager</a:t>
            </a:r>
          </a:p>
          <a:p>
            <a:pPr lvl="1"/>
            <a:r>
              <a:t>They are given options on when acting on various issues</a:t>
            </a:r>
          </a:p>
          <a:p>
            <a:pPr lvl="1"/>
            <a:r>
              <a:t>Manages post incident processes for affected teams depending on root cause and outcome of the incident.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